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300" r:id="rId2"/>
    <p:sldId id="400" r:id="rId3"/>
    <p:sldId id="298" r:id="rId4"/>
    <p:sldId id="401" r:id="rId5"/>
    <p:sldId id="336" r:id="rId6"/>
    <p:sldId id="364" r:id="rId7"/>
    <p:sldId id="405" r:id="rId8"/>
    <p:sldId id="406" r:id="rId9"/>
    <p:sldId id="407" r:id="rId10"/>
    <p:sldId id="424" r:id="rId11"/>
    <p:sldId id="428" r:id="rId12"/>
    <p:sldId id="435" r:id="rId13"/>
    <p:sldId id="431" r:id="rId14"/>
    <p:sldId id="438" r:id="rId15"/>
    <p:sldId id="426" r:id="rId16"/>
    <p:sldId id="427" r:id="rId17"/>
    <p:sldId id="419" r:id="rId18"/>
    <p:sldId id="408" r:id="rId19"/>
    <p:sldId id="415" r:id="rId20"/>
    <p:sldId id="416" r:id="rId21"/>
    <p:sldId id="420" r:id="rId22"/>
    <p:sldId id="421" r:id="rId23"/>
    <p:sldId id="422" r:id="rId24"/>
    <p:sldId id="432" r:id="rId25"/>
    <p:sldId id="433" r:id="rId26"/>
    <p:sldId id="434" r:id="rId27"/>
    <p:sldId id="436" r:id="rId28"/>
    <p:sldId id="437" r:id="rId29"/>
    <p:sldId id="409" r:id="rId30"/>
    <p:sldId id="410" r:id="rId31"/>
    <p:sldId id="429" r:id="rId32"/>
    <p:sldId id="425" r:id="rId33"/>
    <p:sldId id="411" r:id="rId34"/>
    <p:sldId id="413" r:id="rId35"/>
    <p:sldId id="418" r:id="rId36"/>
    <p:sldId id="417" r:id="rId37"/>
    <p:sldId id="423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423" autoAdjust="0"/>
    <p:restoredTop sz="94660"/>
  </p:normalViewPr>
  <p:slideViewPr>
    <p:cSldViewPr>
      <p:cViewPr>
        <p:scale>
          <a:sx n="66" d="100"/>
          <a:sy n="66" d="100"/>
        </p:scale>
        <p:origin x="-450" y="-210"/>
      </p:cViewPr>
      <p:guideLst>
        <p:guide orient="horz" pos="3504"/>
        <p:guide pos="10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8"/>
    </p:cViewPr>
  </p:sorterViewPr>
  <p:notesViewPr>
    <p:cSldViewPr>
      <p:cViewPr varScale="1">
        <p:scale>
          <a:sx n="40" d="100"/>
          <a:sy n="40" d="100"/>
        </p:scale>
        <p:origin x="-1404" y="-90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52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0852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2300B6D-F6BB-4190-A1AA-495D36557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8" tIns="48219" rIns="96438" bIns="48219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8C50A52-39B7-4979-B6AD-8EBD4E34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270B2-4D77-4E0F-BC05-5DB425EDCC0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ABDB9-504B-4EDA-8B69-F621E764586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FEBE0-E8D9-4AE8-B27C-43DA196A78B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AA100-557A-445D-B2BA-E889404290E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CA9EA-4364-4E67-979A-B2DB356FEED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CF850-EE81-4FD8-8C55-39AC0ADEAA4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EAA2F-B8EC-4EC6-A150-A4FBDF1645F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005EA-BAD8-4A18-9C9C-271A093E5A8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28849-1B66-49F6-A141-D6922023EE5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E628F-8084-4B94-9DC3-51774A40D27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26B08-CEDC-4E39-BFA6-2644239F534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36A0A-0549-4DC5-B16D-2724B6C0D38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88549-7F01-4168-BAED-F3A5E14AE7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A69C5-9838-45C7-9525-1DED305922C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67C1C-DA0E-4C1A-B02C-32F7806DB45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9AC5-463D-40B5-96D3-1526AFE7E07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1522-FA8F-484B-97B9-5BB9630E729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4D052-AE36-4F24-A13A-31228A3448E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43C7F-29CA-419E-89AE-43E849F97FF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20DA2-F6E3-48C6-B49A-54DE08154FE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ED4C5-5635-4E8A-A579-70160F5B30B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CDB96-0767-4803-9F44-5AA9B123207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CF1BA-88DC-4F41-9EF5-BAB4444CAF0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5F090-3B5A-4FFD-B446-1F9D067DEB85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8724A-CFA7-4417-A217-D612F64588A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FF380-A1E9-48A5-91F6-8BCBB0E921E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22143-D9DF-422C-B007-CE792A6B51C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F7AB1-1C81-4352-A442-82C3BB290EE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3FF06-A9F6-4D40-9D41-C599520C0FE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D74D9-6861-481B-A6E7-A8C5B1328F8D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4600-0CC7-4659-8F0C-247BB7929504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1579B-66E6-46E5-B133-14563CE56DE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320DA-6291-44A8-BAC1-44256C7A898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DE4A2-CD65-4AA7-B292-B73B7D6152C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55548-33CD-4F0B-8747-D01F7A685BD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8DDD1-B051-4719-8752-38967D5D9A2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9CF34-EADF-4961-BF48-D8E9A0EA1F8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982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2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3BCA1E-D261-44DC-84BC-C81751A8B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E6D1-4771-4003-8535-F758C52A2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7827-56B2-4300-A090-BA3A48E06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8A79-8E15-40D9-A387-34F23BDDF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CE93-0117-4028-B30B-61792D8F2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EA92-0F05-4B7D-A3A2-F09322CF1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372F-0FBF-427A-B522-C11EB5CA8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AE68-C7B8-47D8-9971-73B3D1A79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B3BE-A79D-4D9F-BAC5-99D10F60E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D789F-C267-4E83-AC5A-FDBC1C67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728B-B5C1-4AB8-8785-8628B1CD2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8062-28F4-4129-A7B8-F5BC6172B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E04FF0-EDA8-496D-B4E8-440FE11D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usfirst.org/forumdisplay.php?f=2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first.org/community/FT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tion.rec.ri.cmu.edu/content/events/ftc/" TargetMode="External"/><Relationship Id="rId4" Type="http://schemas.openxmlformats.org/officeDocument/2006/relationships/hyperlink" Target="http://www.ortop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Oregon Robotics Tournament and Outreach Program</a:t>
            </a:r>
          </a:p>
        </p:txBody>
      </p:sp>
      <p:sp>
        <p:nvSpPr>
          <p:cNvPr id="16386" name="Line 14"/>
          <p:cNvSpPr>
            <a:spLocks noChangeShapeType="1"/>
          </p:cNvSpPr>
          <p:nvPr/>
        </p:nvSpPr>
        <p:spPr bwMode="auto">
          <a:xfrm>
            <a:off x="838200" y="38862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286000" y="4495800"/>
            <a:ext cx="3948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kumimoji="1"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November 8, 2008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-30163" y="2057400"/>
            <a:ext cx="92059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Tetrix</a:t>
            </a:r>
            <a:r>
              <a:rPr kumimoji="1" 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Hardware Tips and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Motors</a:t>
            </a:r>
          </a:p>
        </p:txBody>
      </p:sp>
      <p:sp>
        <p:nvSpPr>
          <p:cNvPr id="348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396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DC Motors have lots of torque</a:t>
            </a:r>
          </a:p>
          <a:p>
            <a:pPr eaLnBrk="1" hangingPunct="1"/>
            <a:r>
              <a:rPr lang="en-US" sz="2800" smtClean="0"/>
              <a:t>Two encoders supplied for speed / position control</a:t>
            </a:r>
          </a:p>
          <a:p>
            <a:pPr eaLnBrk="1" hangingPunct="1"/>
            <a:r>
              <a:rPr lang="en-US" sz="2800" smtClean="0"/>
              <a:t>FTC motor controllers use encoder</a:t>
            </a:r>
          </a:p>
          <a:p>
            <a:pPr eaLnBrk="1" hangingPunct="1"/>
            <a:r>
              <a:rPr lang="en-US" sz="2800" smtClean="0"/>
              <a:t>Versatile mounting hardware</a:t>
            </a:r>
          </a:p>
        </p:txBody>
      </p:sp>
      <p:pic>
        <p:nvPicPr>
          <p:cNvPr id="34819" name="Picture 6" descr="C:\Documents and Settings\johnd\My Documents\Robotics\FTC, Vex\FTC 2008\2008 Tetrix Workshops\Tetrix H-W Workshop\Reduced  Photos for PP\motor mount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556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Motors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When do you use Lego motors?</a:t>
            </a:r>
          </a:p>
          <a:p>
            <a:pPr eaLnBrk="1" hangingPunct="1"/>
            <a:r>
              <a:rPr lang="en-US" sz="2800" smtClean="0"/>
              <a:t>Lego motors don’t have all that much torque, but useful for light loads</a:t>
            </a:r>
          </a:p>
          <a:p>
            <a:pPr eaLnBrk="1" hangingPunct="1"/>
            <a:r>
              <a:rPr lang="en-US" sz="2800" smtClean="0"/>
              <a:t>They have position feedback</a:t>
            </a:r>
          </a:p>
        </p:txBody>
      </p:sp>
      <p:pic>
        <p:nvPicPr>
          <p:cNvPr id="36867" name="Picture 6" descr="C:\Documents and Settings\johnd\My Documents\Robotics\FTC, Vex\FTC 2008\2008 Tetrix Workshops\Tetrix H-W Workshop\Reduced  Photos for PP\motor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267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Motors and Gears</a:t>
            </a:r>
          </a:p>
        </p:txBody>
      </p:sp>
      <p:sp>
        <p:nvSpPr>
          <p:cNvPr id="3891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762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While the Lego motors don’t have a lot of torque, there are lots of gears for them.</a:t>
            </a:r>
          </a:p>
          <a:p>
            <a:pPr eaLnBrk="1" hangingPunct="1"/>
            <a:r>
              <a:rPr lang="en-US" sz="2800" smtClean="0"/>
              <a:t>There aren’t all that many aluminum gears and they are expensive - $20 - $30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Servos</a:t>
            </a:r>
          </a:p>
        </p:txBody>
      </p:sp>
      <p:pic>
        <p:nvPicPr>
          <p:cNvPr id="40962" name="Picture 7" descr="C:\Documents and Settings\johnd\My Documents\Robotics\FTC, Vex\FTC 2008\2008 Tetrix Workshops\Tetrix H-W Workshop\Reduced  Photos for PP\servo moun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838200"/>
            <a:ext cx="5229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C:\Documents and Settings\johnd\My Documents\Robotics\FTC, Vex\FTC 2008\2008 Tetrix Workshops\Tetrix H-W Workshop\Reduced  Photos for PP\two servos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86200"/>
            <a:ext cx="508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Robust Servo Mounting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66913"/>
            <a:ext cx="3810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eaLnBrk="1" hangingPunct="1"/>
            <a:r>
              <a:rPr lang="en-US" smtClean="0"/>
              <a:t>Servos</a:t>
            </a:r>
          </a:p>
        </p:txBody>
      </p:sp>
      <p:sp>
        <p:nvSpPr>
          <p:cNvPr id="4505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73152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Ways to use servos</a:t>
            </a:r>
          </a:p>
          <a:p>
            <a:pPr lvl="1" eaLnBrk="1" hangingPunct="1"/>
            <a:r>
              <a:rPr lang="en-US" sz="2400" smtClean="0"/>
              <a:t>Single or double brackets for mounting</a:t>
            </a:r>
          </a:p>
          <a:p>
            <a:pPr lvl="1" eaLnBrk="1" hangingPunct="1"/>
            <a:r>
              <a:rPr lang="en-US" sz="2400" smtClean="0"/>
              <a:t>Horn connected to gears, wheels, structural pieces</a:t>
            </a:r>
          </a:p>
          <a:p>
            <a:pPr lvl="1" eaLnBrk="1" hangingPunct="1"/>
            <a:r>
              <a:rPr lang="en-US" sz="2400" smtClean="0"/>
              <a:t>Connect to end of pipe</a:t>
            </a:r>
          </a:p>
          <a:p>
            <a:pPr lvl="1" eaLnBrk="1" hangingPunct="1"/>
            <a:r>
              <a:rPr lang="en-US" sz="2400" smtClean="0"/>
              <a:t>Be careful of order of assembly – think first, build second</a:t>
            </a:r>
          </a:p>
          <a:p>
            <a:pPr lvl="1" eaLnBrk="1" hangingPunct="1"/>
            <a:r>
              <a:rPr lang="en-US" sz="2400" smtClean="0"/>
              <a:t>Warning – Picture in Tetrix Creator’s Guide shows washer on wrong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982663"/>
          </a:xfrm>
        </p:spPr>
        <p:txBody>
          <a:bodyPr/>
          <a:lstStyle/>
          <a:p>
            <a:pPr eaLnBrk="1" hangingPunct="1"/>
            <a:r>
              <a:rPr lang="en-US" smtClean="0"/>
              <a:t>Servos</a:t>
            </a:r>
          </a:p>
        </p:txBody>
      </p:sp>
      <p:sp>
        <p:nvSpPr>
          <p:cNvPr id="4710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458200" cy="53340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Drive an arm with one or two servos, or use a servo on each side of a connected 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Requires use of Y connector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Check form; there was a report of unreliable operation in this mode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 must make sure center position of each servo is aligned when using two servos for a single drive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 Servo ideas…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Specs: stall torque 61 oz. –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Connecting Lego to Tetrix</a:t>
            </a:r>
          </a:p>
        </p:txBody>
      </p:sp>
      <p:sp>
        <p:nvSpPr>
          <p:cNvPr id="4915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239000" cy="1295400"/>
          </a:xfrm>
        </p:spPr>
        <p:txBody>
          <a:bodyPr/>
          <a:lstStyle/>
          <a:p>
            <a:pPr eaLnBrk="1" hangingPunct="1"/>
            <a:r>
              <a:rPr lang="en-US" sz="2400" smtClean="0"/>
              <a:t>A connecting piece is provided to connect between Tetrix and Lego parts - use Lego beams with holes.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Direct connection to Aluminum through Lego holes works.</a:t>
            </a:r>
          </a:p>
        </p:txBody>
      </p:sp>
      <p:pic>
        <p:nvPicPr>
          <p:cNvPr id="49155" name="Picture 8" descr="C:\Documents and Settings\johnd\My Documents\Robotics\FTC, Vex\FTC 2008\2008 Tetrix Workshops\Tetrix H-W Workshop\Reduced  Photos for PP\Lego to Tetrix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4090988"/>
            <a:ext cx="593407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Tools, construction, and tips</a:t>
            </a:r>
          </a:p>
        </p:txBody>
      </p:sp>
      <p:sp>
        <p:nvSpPr>
          <p:cNvPr id="5120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55626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Long Allen wrenches are useful for reaching through holes</a:t>
            </a:r>
          </a:p>
        </p:txBody>
      </p:sp>
      <p:pic>
        <p:nvPicPr>
          <p:cNvPr id="51203" name="Picture 5" descr="C:\Documents and Settings\johnd\My Documents\Robotics\FTC, Vex\FTC 2008\2008 Tetrix Workshops\Tetrix H-W Workshop\Reduced  Photos for PP\long wrenche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6400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Tools, construction, and tips</a:t>
            </a:r>
          </a:p>
        </p:txBody>
      </p:sp>
      <p:sp>
        <p:nvSpPr>
          <p:cNvPr id="5325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7467600" cy="1447800"/>
          </a:xfrm>
        </p:spPr>
        <p:txBody>
          <a:bodyPr/>
          <a:lstStyle/>
          <a:p>
            <a:pPr eaLnBrk="1" hangingPunct="1"/>
            <a:r>
              <a:rPr lang="en-US" sz="2800" smtClean="0"/>
              <a:t>It is always good to have more tools…</a:t>
            </a:r>
          </a:p>
          <a:p>
            <a:pPr eaLnBrk="1" hangingPunct="1"/>
            <a:r>
              <a:rPr lang="en-US" sz="2800" smtClean="0"/>
              <a:t>Ball-end Allen wrenches, electric screwdriver</a:t>
            </a:r>
          </a:p>
        </p:txBody>
      </p:sp>
      <p:pic>
        <p:nvPicPr>
          <p:cNvPr id="53251" name="Picture 5" descr="C:\Documents and Settings\johnd\My Documents\Robotics\FTC, Vex\FTC 2008\2008 Tetrix Workshops\Tetrix H-W Workshop\Reduced  Photos for PP\tool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7391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 Contacts</a:t>
            </a:r>
          </a:p>
        </p:txBody>
      </p:sp>
      <p:sp>
        <p:nvSpPr>
          <p:cNvPr id="113671" name="Text Box 1031"/>
          <p:cNvSpPr txBox="1">
            <a:spLocks noChangeArrowheads="1"/>
          </p:cNvSpPr>
          <p:nvPr/>
        </p:nvSpPr>
        <p:spPr bwMode="auto">
          <a:xfrm>
            <a:off x="533400" y="2286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	Ed C. Epp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edward.epp@intel.com</a:t>
            </a:r>
          </a:p>
        </p:txBody>
      </p:sp>
      <p:sp>
        <p:nvSpPr>
          <p:cNvPr id="113672" name="Text Box 1032"/>
          <p:cNvSpPr txBox="1">
            <a:spLocks noChangeArrowheads="1"/>
          </p:cNvSpPr>
          <p:nvPr/>
        </p:nvSpPr>
        <p:spPr bwMode="auto">
          <a:xfrm>
            <a:off x="533400" y="28194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Robot C for Tetrix	Dale Jordan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Dale_A_Jordan@msn.com</a:t>
            </a:r>
          </a:p>
        </p:txBody>
      </p:sp>
      <p:sp>
        <p:nvSpPr>
          <p:cNvPr id="113673" name="Text Box 1033"/>
          <p:cNvSpPr txBox="1">
            <a:spLocks noChangeArrowheads="1"/>
          </p:cNvSpPr>
          <p:nvPr/>
        </p:nvSpPr>
        <p:spPr bwMode="auto">
          <a:xfrm>
            <a:off x="533400" y="4419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NXT-G for Tetrix	David Perry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DPerry@omsi.edu</a:t>
            </a:r>
          </a:p>
        </p:txBody>
      </p:sp>
      <p:sp>
        <p:nvSpPr>
          <p:cNvPr id="18437" name="Text Box 1043"/>
          <p:cNvSpPr txBox="1">
            <a:spLocks noChangeArrowheads="1"/>
          </p:cNvSpPr>
          <p:nvPr/>
        </p:nvSpPr>
        <p:spPr bwMode="auto">
          <a:xfrm>
            <a:off x="685800" y="53340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ftc-questions@ortop.org</a:t>
            </a:r>
          </a:p>
        </p:txBody>
      </p:sp>
      <p:sp>
        <p:nvSpPr>
          <p:cNvPr id="113684" name="Text Box 1044"/>
          <p:cNvSpPr txBox="1">
            <a:spLocks noChangeArrowheads="1"/>
          </p:cNvSpPr>
          <p:nvPr/>
        </p:nvSpPr>
        <p:spPr bwMode="auto">
          <a:xfrm>
            <a:off x="533400" y="38862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Tetrix Hardware	John </a:t>
            </a:r>
            <a:r>
              <a:rPr kumimoji="1"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DeLacy</a:t>
            </a: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johncdelacy@comcast.net</a:t>
            </a:r>
          </a:p>
        </p:txBody>
      </p:sp>
      <p:sp>
        <p:nvSpPr>
          <p:cNvPr id="113685" name="Text Box 1045"/>
          <p:cNvSpPr txBox="1">
            <a:spLocks noChangeArrowheads="1"/>
          </p:cNvSpPr>
          <p:nvPr/>
        </p:nvSpPr>
        <p:spPr bwMode="auto">
          <a:xfrm>
            <a:off x="533400" y="3352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2860675" algn="l"/>
                <a:tab pos="4918075" algn="l"/>
              </a:tabLst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Advanced </a:t>
            </a:r>
            <a:r>
              <a:rPr kumimoji="1"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RobotC</a:t>
            </a: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Jeff McBride	</a:t>
            </a: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jeffmc@davincid.com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Tools, construction,</a:t>
            </a:r>
            <a:br>
              <a:rPr lang="en-US" smtClean="0"/>
            </a:br>
            <a:r>
              <a:rPr lang="en-US" smtClean="0"/>
              <a:t> and tips</a:t>
            </a:r>
          </a:p>
        </p:txBody>
      </p:sp>
      <p:sp>
        <p:nvSpPr>
          <p:cNvPr id="5529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971800"/>
            <a:ext cx="4038600" cy="1447800"/>
          </a:xfrm>
        </p:spPr>
        <p:txBody>
          <a:bodyPr/>
          <a:lstStyle/>
          <a:p>
            <a:pPr eaLnBrk="1" hangingPunct="1"/>
            <a:r>
              <a:rPr lang="en-US" sz="2800" smtClean="0"/>
              <a:t>The Pitsco store sells “multi-nut pliers”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2541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5734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55626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Shorts are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catastrophic</a:t>
            </a:r>
          </a:p>
        </p:txBody>
      </p:sp>
      <p:pic>
        <p:nvPicPr>
          <p:cNvPr id="57347" name="Picture 5" descr="C:\Documents and Settings\johnd\My Documents\Robotics\FTC, Vex\FTC 2008\2008 Tetrix Workshops\Tetrix H-W Workshop\Reduced  Photos for PP\Shor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6223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5939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7239000" cy="1905000"/>
          </a:xfrm>
        </p:spPr>
        <p:txBody>
          <a:bodyPr/>
          <a:lstStyle/>
          <a:p>
            <a:pPr eaLnBrk="1" hangingPunct="1"/>
            <a:r>
              <a:rPr lang="en-US" sz="2800" smtClean="0"/>
              <a:t>Stranded wire can cause shorts due to single strands escaping</a:t>
            </a:r>
          </a:p>
          <a:p>
            <a:pPr eaLnBrk="1" hangingPunct="1"/>
            <a:r>
              <a:rPr lang="en-US" sz="2800" smtClean="0"/>
              <a:t>It is not allowed to solder wires or use heat-shrink tubing!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59395" name="Picture 6" descr="C:\Documents and Settings\johnd\My Documents\Robotics\FTC, Vex\FTC 2008\2008 Tetrix Workshops\Tetrix H-W Workshop\Reduced  Photos for PP\wire 3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2590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 descr="C:\Documents and Settings\johnd\My Documents\Robotics\FTC, Vex\FTC 2008\2008 Tetrix Workshops\Tetrix H-W Workshop\Reduced  Photos for PP\wire 4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62400"/>
            <a:ext cx="259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144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09800"/>
            <a:ext cx="70866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Cable routing is important – cables are rather inflexible.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143000" y="3962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It’s a good idea to </a:t>
            </a:r>
            <a:r>
              <a:rPr lang="en-US" sz="2800">
                <a:solidFill>
                  <a:schemeClr val="hlink"/>
                </a:solidFill>
              </a:rPr>
              <a:t>attach the cable at the pivot point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An extra battery is essential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800"/>
          </a:p>
        </p:txBody>
      </p:sp>
      <p:pic>
        <p:nvPicPr>
          <p:cNvPr id="61444" name="Picture 6" descr="C:\Documents and Settings\johnd\My Documents\Robotics\FTC, Vex\FTC 2008\2008 Tetrix Workshops\Tetrix H-W Workshop\Reduced  Photos for PP\cable routing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4417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CC"/>
          </a:solidFill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management and electrical issues</a:t>
            </a:r>
          </a:p>
        </p:txBody>
      </p:sp>
      <p:sp>
        <p:nvSpPr>
          <p:cNvPr id="6349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05800" cy="2286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2800" smtClean="0"/>
              <a:t>The controllers can be wired up in a daisy chain, in about any order.</a:t>
            </a:r>
          </a:p>
          <a:p>
            <a:pPr eaLnBrk="1" hangingPunct="1"/>
            <a:r>
              <a:rPr lang="en-US" sz="2800" smtClean="0"/>
              <a:t>Only three controllers are allowed; the two with the kit and one additional, </a:t>
            </a:r>
          </a:p>
          <a:p>
            <a:pPr eaLnBrk="1" hangingPunct="1"/>
            <a:r>
              <a:rPr lang="en-US" sz="2800" smtClean="0"/>
              <a:t>Additional controller can be servo or motor.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63491" name="Rounded Rectangle 12"/>
          <p:cNvSpPr>
            <a:spLocks noChangeArrowheads="1"/>
          </p:cNvSpPr>
          <p:nvPr/>
        </p:nvSpPr>
        <p:spPr bwMode="auto">
          <a:xfrm>
            <a:off x="2743200" y="4114800"/>
            <a:ext cx="1828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Motor </a:t>
            </a:r>
          </a:p>
          <a:p>
            <a:r>
              <a:rPr lang="en-US"/>
              <a:t>Controller</a:t>
            </a:r>
          </a:p>
        </p:txBody>
      </p:sp>
      <p:sp>
        <p:nvSpPr>
          <p:cNvPr id="63492" name="Rounded Rectangle 13"/>
          <p:cNvSpPr>
            <a:spLocks noChangeArrowheads="1"/>
          </p:cNvSpPr>
          <p:nvPr/>
        </p:nvSpPr>
        <p:spPr bwMode="auto">
          <a:xfrm>
            <a:off x="4800600" y="5410200"/>
            <a:ext cx="1828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Servo </a:t>
            </a:r>
          </a:p>
          <a:p>
            <a:r>
              <a:rPr lang="en-US"/>
              <a:t>Controller</a:t>
            </a:r>
          </a:p>
        </p:txBody>
      </p:sp>
      <p:sp>
        <p:nvSpPr>
          <p:cNvPr id="63493" name="Rounded Rectangle 14"/>
          <p:cNvSpPr>
            <a:spLocks noChangeArrowheads="1"/>
          </p:cNvSpPr>
          <p:nvPr/>
        </p:nvSpPr>
        <p:spPr bwMode="auto">
          <a:xfrm>
            <a:off x="6934200" y="3886200"/>
            <a:ext cx="1828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Servo or </a:t>
            </a:r>
          </a:p>
          <a:p>
            <a:r>
              <a:rPr lang="en-US"/>
              <a:t>Motor </a:t>
            </a:r>
          </a:p>
          <a:p>
            <a:r>
              <a:rPr lang="en-US"/>
              <a:t>Controller</a:t>
            </a:r>
          </a:p>
        </p:txBody>
      </p:sp>
      <p:sp>
        <p:nvSpPr>
          <p:cNvPr id="63494" name="Rectangle 15"/>
          <p:cNvSpPr>
            <a:spLocks noChangeArrowheads="1"/>
          </p:cNvSpPr>
          <p:nvPr/>
        </p:nvSpPr>
        <p:spPr bwMode="auto">
          <a:xfrm>
            <a:off x="838200" y="4419600"/>
            <a:ext cx="1143000" cy="182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  </a:t>
            </a:r>
          </a:p>
          <a:p>
            <a:r>
              <a:rPr lang="en-US"/>
              <a:t>  NXT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1981200" y="4714875"/>
            <a:ext cx="762000" cy="654050"/>
          </a:xfrm>
          <a:custGeom>
            <a:avLst/>
            <a:gdLst>
              <a:gd name="connsiteX0" fmla="*/ 0 w 762000"/>
              <a:gd name="connsiteY0" fmla="*/ 600075 h 654050"/>
              <a:gd name="connsiteX1" fmla="*/ 314325 w 762000"/>
              <a:gd name="connsiteY1" fmla="*/ 581025 h 654050"/>
              <a:gd name="connsiteX2" fmla="*/ 495300 w 762000"/>
              <a:gd name="connsiteY2" fmla="*/ 161925 h 654050"/>
              <a:gd name="connsiteX3" fmla="*/ 762000 w 762000"/>
              <a:gd name="connsiteY3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654050">
                <a:moveTo>
                  <a:pt x="0" y="600075"/>
                </a:moveTo>
                <a:cubicBezTo>
                  <a:pt x="115887" y="627062"/>
                  <a:pt x="231775" y="654050"/>
                  <a:pt x="314325" y="581025"/>
                </a:cubicBezTo>
                <a:cubicBezTo>
                  <a:pt x="396875" y="508000"/>
                  <a:pt x="420688" y="258763"/>
                  <a:pt x="495300" y="161925"/>
                </a:cubicBezTo>
                <a:cubicBezTo>
                  <a:pt x="569913" y="65088"/>
                  <a:pt x="665956" y="32544"/>
                  <a:pt x="76200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4281488" y="4632325"/>
            <a:ext cx="777875" cy="1525588"/>
          </a:xfrm>
          <a:custGeom>
            <a:avLst/>
            <a:gdLst>
              <a:gd name="connsiteX0" fmla="*/ 300037 w 777874"/>
              <a:gd name="connsiteY0" fmla="*/ 63500 h 1525587"/>
              <a:gd name="connsiteX1" fmla="*/ 595312 w 777874"/>
              <a:gd name="connsiteY1" fmla="*/ 53975 h 1525587"/>
              <a:gd name="connsiteX2" fmla="*/ 747712 w 777874"/>
              <a:gd name="connsiteY2" fmla="*/ 387350 h 1525587"/>
              <a:gd name="connsiteX3" fmla="*/ 414337 w 777874"/>
              <a:gd name="connsiteY3" fmla="*/ 844550 h 1525587"/>
              <a:gd name="connsiteX4" fmla="*/ 71437 w 777874"/>
              <a:gd name="connsiteY4" fmla="*/ 1244600 h 1525587"/>
              <a:gd name="connsiteX5" fmla="*/ 61912 w 777874"/>
              <a:gd name="connsiteY5" fmla="*/ 1492250 h 1525587"/>
              <a:gd name="connsiteX6" fmla="*/ 442912 w 777874"/>
              <a:gd name="connsiteY6" fmla="*/ 1444625 h 1525587"/>
              <a:gd name="connsiteX7" fmla="*/ 528637 w 777874"/>
              <a:gd name="connsiteY7" fmla="*/ 1435100 h 15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74" h="1525587">
                <a:moveTo>
                  <a:pt x="300037" y="63500"/>
                </a:moveTo>
                <a:cubicBezTo>
                  <a:pt x="410368" y="31750"/>
                  <a:pt x="520700" y="0"/>
                  <a:pt x="595312" y="53975"/>
                </a:cubicBezTo>
                <a:cubicBezTo>
                  <a:pt x="669924" y="107950"/>
                  <a:pt x="777874" y="255588"/>
                  <a:pt x="747712" y="387350"/>
                </a:cubicBezTo>
                <a:cubicBezTo>
                  <a:pt x="717550" y="519112"/>
                  <a:pt x="527049" y="701675"/>
                  <a:pt x="414337" y="844550"/>
                </a:cubicBezTo>
                <a:cubicBezTo>
                  <a:pt x="301625" y="987425"/>
                  <a:pt x="130174" y="1136650"/>
                  <a:pt x="71437" y="1244600"/>
                </a:cubicBezTo>
                <a:cubicBezTo>
                  <a:pt x="12700" y="1352550"/>
                  <a:pt x="0" y="1458913"/>
                  <a:pt x="61912" y="1492250"/>
                </a:cubicBezTo>
                <a:cubicBezTo>
                  <a:pt x="123824" y="1525587"/>
                  <a:pt x="365125" y="1454150"/>
                  <a:pt x="442912" y="1444625"/>
                </a:cubicBezTo>
                <a:cubicBezTo>
                  <a:pt x="520699" y="1435100"/>
                  <a:pt x="524668" y="1435100"/>
                  <a:pt x="528637" y="14351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6334125" y="4357688"/>
            <a:ext cx="744538" cy="1660525"/>
          </a:xfrm>
          <a:custGeom>
            <a:avLst/>
            <a:gdLst>
              <a:gd name="connsiteX0" fmla="*/ 304800 w 744537"/>
              <a:gd name="connsiteY0" fmla="*/ 1643062 h 1660524"/>
              <a:gd name="connsiteX1" fmla="*/ 495300 w 744537"/>
              <a:gd name="connsiteY1" fmla="*/ 1643062 h 1660524"/>
              <a:gd name="connsiteX2" fmla="*/ 647700 w 744537"/>
              <a:gd name="connsiteY2" fmla="*/ 1538287 h 1660524"/>
              <a:gd name="connsiteX3" fmla="*/ 714375 w 744537"/>
              <a:gd name="connsiteY3" fmla="*/ 1223962 h 1660524"/>
              <a:gd name="connsiteX4" fmla="*/ 466725 w 744537"/>
              <a:gd name="connsiteY4" fmla="*/ 862012 h 1660524"/>
              <a:gd name="connsiteX5" fmla="*/ 57150 w 744537"/>
              <a:gd name="connsiteY5" fmla="*/ 280987 h 1660524"/>
              <a:gd name="connsiteX6" fmla="*/ 123825 w 744537"/>
              <a:gd name="connsiteY6" fmla="*/ 42862 h 1660524"/>
              <a:gd name="connsiteX7" fmla="*/ 390525 w 744537"/>
              <a:gd name="connsiteY7" fmla="*/ 23812 h 1660524"/>
              <a:gd name="connsiteX8" fmla="*/ 495300 w 744537"/>
              <a:gd name="connsiteY8" fmla="*/ 147637 h 1660524"/>
              <a:gd name="connsiteX9" fmla="*/ 600075 w 744537"/>
              <a:gd name="connsiteY9" fmla="*/ 157162 h 16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537" h="1660524">
                <a:moveTo>
                  <a:pt x="304800" y="1643062"/>
                </a:moveTo>
                <a:cubicBezTo>
                  <a:pt x="371475" y="1651793"/>
                  <a:pt x="438150" y="1660524"/>
                  <a:pt x="495300" y="1643062"/>
                </a:cubicBezTo>
                <a:cubicBezTo>
                  <a:pt x="552450" y="1625600"/>
                  <a:pt x="611187" y="1608137"/>
                  <a:pt x="647700" y="1538287"/>
                </a:cubicBezTo>
                <a:cubicBezTo>
                  <a:pt x="684213" y="1468437"/>
                  <a:pt x="744537" y="1336674"/>
                  <a:pt x="714375" y="1223962"/>
                </a:cubicBezTo>
                <a:cubicBezTo>
                  <a:pt x="684213" y="1111250"/>
                  <a:pt x="576262" y="1019174"/>
                  <a:pt x="466725" y="862012"/>
                </a:cubicBezTo>
                <a:cubicBezTo>
                  <a:pt x="357188" y="704850"/>
                  <a:pt x="114300" y="417512"/>
                  <a:pt x="57150" y="280987"/>
                </a:cubicBezTo>
                <a:cubicBezTo>
                  <a:pt x="0" y="144462"/>
                  <a:pt x="68263" y="85725"/>
                  <a:pt x="123825" y="42862"/>
                </a:cubicBezTo>
                <a:cubicBezTo>
                  <a:pt x="179388" y="0"/>
                  <a:pt x="328613" y="6350"/>
                  <a:pt x="390525" y="23812"/>
                </a:cubicBezTo>
                <a:cubicBezTo>
                  <a:pt x="452437" y="41274"/>
                  <a:pt x="460375" y="125412"/>
                  <a:pt x="495300" y="147637"/>
                </a:cubicBezTo>
                <a:cubicBezTo>
                  <a:pt x="530225" y="169862"/>
                  <a:pt x="565150" y="163512"/>
                  <a:pt x="600075" y="15716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553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sz="2400" smtClean="0"/>
              <a:t>Wiring up the controllers is where caution is needed.  There’s a real potential for shorts.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With the servo controller, must ensure servos are connected in </a:t>
            </a:r>
            <a:r>
              <a:rPr lang="en-US" sz="2400" smtClean="0">
                <a:solidFill>
                  <a:schemeClr val="hlink"/>
                </a:solidFill>
              </a:rPr>
              <a:t>correct polarity</a:t>
            </a:r>
            <a:r>
              <a:rPr lang="en-US" sz="2400" smtClean="0"/>
              <a:t>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Four motors can be used with one motor controller</a:t>
            </a:r>
            <a:r>
              <a:rPr lang="en-US" sz="2400" smtClean="0"/>
              <a:t> by connecting motors in parallel.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758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133600"/>
            <a:ext cx="7467600" cy="3352800"/>
          </a:xfrm>
        </p:spPr>
        <p:txBody>
          <a:bodyPr/>
          <a:lstStyle/>
          <a:p>
            <a:pPr eaLnBrk="1" hangingPunct="1"/>
            <a:r>
              <a:rPr lang="en-US" sz="2400" smtClean="0"/>
              <a:t>When using the encoders with the D.C. motors, must check the PID box in setup.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/>
              <a:t>Do Not </a:t>
            </a:r>
            <a:r>
              <a:rPr lang="en-US" sz="2400" smtClean="0"/>
              <a:t>have box checked if no encoders used.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encoders are very delicate and expensive…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Battery management and electrical issues</a:t>
            </a:r>
          </a:p>
        </p:txBody>
      </p:sp>
      <p:sp>
        <p:nvSpPr>
          <p:cNvPr id="6963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hlink"/>
                </a:solidFill>
              </a:rPr>
              <a:t>Prototype board</a:t>
            </a:r>
            <a:r>
              <a:rPr lang="en-US" sz="2000" smtClean="0"/>
              <a:t> is the only place soldering is allowed (in the competition, this restriction in theory does not apply to this class).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You can use any electrical or electronic component on this board.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b="1" smtClean="0"/>
              <a:t>But</a:t>
            </a:r>
            <a:r>
              <a:rPr lang="en-US" sz="2000" smtClean="0"/>
              <a:t> – you can’t use any more power than is supplied by the I2C connector…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You need to know how to connect components to a micro-computer chip.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Pull-up resistors are usually needed – to 3.3V</a:t>
            </a:r>
          </a:p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Caution</a:t>
            </a:r>
            <a:r>
              <a:rPr lang="en-US" sz="2000" smtClean="0"/>
              <a:t> – it’s easy to blow out this board!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168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162800" cy="4648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Sonar sensor</a:t>
            </a:r>
            <a:r>
              <a:rPr lang="en-US" sz="2800" smtClean="0"/>
              <a:t> is hard to use – it seems to be </a:t>
            </a: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sometimes</a:t>
            </a:r>
            <a:r>
              <a:rPr lang="en-US" sz="2800" smtClean="0"/>
              <a:t> unpredictable.</a:t>
            </a:r>
          </a:p>
          <a:p>
            <a:pPr lvl="1" eaLnBrk="1" hangingPunct="1"/>
            <a:r>
              <a:rPr lang="en-US" sz="2400" smtClean="0"/>
              <a:t>It seems like you cannot turn off it’s pinging, and it may be interfering with itself, or getting bogus reflections.</a:t>
            </a:r>
          </a:p>
          <a:p>
            <a:pPr lvl="1" eaLnBrk="1" hangingPunct="1"/>
            <a:r>
              <a:rPr lang="en-US" sz="2400" smtClean="0"/>
              <a:t>If you could figure out how to write a driver for it, you might have better luck.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There is an </a:t>
            </a:r>
            <a:r>
              <a:rPr lang="en-US" sz="2800" smtClean="0">
                <a:solidFill>
                  <a:schemeClr val="hlink"/>
                </a:solidFill>
              </a:rPr>
              <a:t>Electro-Optical sensor</a:t>
            </a:r>
            <a:r>
              <a:rPr lang="en-US" sz="2800" smtClean="0"/>
              <a:t> that you can buy – we haven’t tried it yet.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373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9624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Low </a:t>
            </a:r>
            <a:r>
              <a:rPr lang="en-US" sz="2800" smtClean="0">
                <a:solidFill>
                  <a:schemeClr val="hlink"/>
                </a:solidFill>
              </a:rPr>
              <a:t>center of gravity</a:t>
            </a:r>
            <a:r>
              <a:rPr lang="en-US" sz="2800" smtClean="0"/>
              <a:t>, long wheel base is good</a:t>
            </a:r>
          </a:p>
          <a:p>
            <a:pPr eaLnBrk="1" hangingPunct="1"/>
            <a:r>
              <a:rPr lang="en-US" sz="2800" smtClean="0"/>
              <a:t>However, you might want to </a:t>
            </a:r>
            <a:r>
              <a:rPr lang="en-US" sz="2800" smtClean="0">
                <a:solidFill>
                  <a:schemeClr val="hlink"/>
                </a:solidFill>
              </a:rPr>
              <a:t>plan for a tip-over -</a:t>
            </a:r>
            <a:r>
              <a:rPr lang="en-US" sz="2800" smtClean="0"/>
              <a:t> or make the ‘bot </a:t>
            </a:r>
            <a:r>
              <a:rPr lang="en-US" sz="2800" smtClean="0">
                <a:solidFill>
                  <a:schemeClr val="folHlink"/>
                </a:solidFill>
              </a:rPr>
              <a:t>unable to tip over</a:t>
            </a:r>
          </a:p>
          <a:p>
            <a:pPr eaLnBrk="1" hangingPunct="1"/>
            <a:r>
              <a:rPr lang="en-US" sz="2800" smtClean="0"/>
              <a:t>How do you </a:t>
            </a:r>
            <a:r>
              <a:rPr lang="en-US" sz="2800" smtClean="0">
                <a:solidFill>
                  <a:schemeClr val="folHlink"/>
                </a:solidFill>
              </a:rPr>
              <a:t>recover</a:t>
            </a:r>
            <a:r>
              <a:rPr lang="en-US" sz="2800" smtClean="0"/>
              <a:t> from a tip-over?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429895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Goals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772400" cy="4038600"/>
          </a:xfrm>
        </p:spPr>
        <p:txBody>
          <a:bodyPr/>
          <a:lstStyle/>
          <a:p>
            <a:pPr eaLnBrk="1" hangingPunct="1"/>
            <a:r>
              <a:rPr lang="en-US" sz="3600" smtClean="0"/>
              <a:t>Basic construction.</a:t>
            </a:r>
          </a:p>
          <a:p>
            <a:pPr eaLnBrk="1" hangingPunct="1"/>
            <a:r>
              <a:rPr lang="en-US" sz="3600" smtClean="0"/>
              <a:t>Useful tools and techniques.</a:t>
            </a:r>
          </a:p>
          <a:p>
            <a:pPr eaLnBrk="1" hangingPunct="1"/>
            <a:r>
              <a:rPr lang="en-US" sz="3600" smtClean="0"/>
              <a:t>Pitfalls.</a:t>
            </a:r>
          </a:p>
          <a:p>
            <a:pPr eaLnBrk="1" hangingPunct="1"/>
            <a:r>
              <a:rPr lang="en-US" sz="3600" smtClean="0"/>
              <a:t>Get some practice building hardware.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577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75438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Unsupported servos can cause problems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75779" name="Picture 5" descr="C:\Documents and Settings\johnd\My Documents\Robotics\FTC, Vex\FTC 2008\2008 Tetrix Workshops\Tetrix H-W Workshop\Reduced  Photos for PP\unsupported servo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95600"/>
            <a:ext cx="548163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782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438400" cy="1524000"/>
          </a:xfrm>
        </p:spPr>
        <p:txBody>
          <a:bodyPr/>
          <a:lstStyle/>
          <a:p>
            <a:pPr eaLnBrk="1" hangingPunct="1"/>
            <a:r>
              <a:rPr lang="en-US" sz="2800" smtClean="0"/>
              <a:t>Use proper attachment techniques!</a:t>
            </a:r>
          </a:p>
        </p:txBody>
      </p:sp>
      <p:pic>
        <p:nvPicPr>
          <p:cNvPr id="77827" name="Picture 6" descr="C:\Documents and Settings\johnd\My Documents\Robotics\FTC, Vex\FTC 2008\2008 Tetrix Workshops\Tetrix H-W Workshop\Reduced  Photos for PP\bad nu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2895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7" descr="C:\Documents and Settings\johnd\My Documents\Robotics\FTC, Vex\FTC 2008\2008 Tetrix Workshops\Tetrix H-W Workshop\Reduced  Photos for PP\bad hub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828800"/>
            <a:ext cx="4064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7"/>
          <p:cNvSpPr txBox="1">
            <a:spLocks noChangeArrowheads="1"/>
          </p:cNvSpPr>
          <p:nvPr/>
        </p:nvSpPr>
        <p:spPr bwMode="auto">
          <a:xfrm>
            <a:off x="3581400" y="4724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In general, the guide recommends using ½” screws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Other sizes used where small clearance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and Problems</a:t>
            </a:r>
          </a:p>
        </p:txBody>
      </p:sp>
      <p:sp>
        <p:nvSpPr>
          <p:cNvPr id="7987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32004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Too few screws might be judged against the team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648200" y="4572000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kern="0" dirty="0">
                <a:latin typeface="+mn-lt"/>
              </a:rPr>
              <a:t>Avoid crooked constructions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kern="0" dirty="0">
                <a:latin typeface="+mn-lt"/>
              </a:rPr>
              <a:t>Both of these look unprofessional</a:t>
            </a:r>
          </a:p>
        </p:txBody>
      </p:sp>
      <p:pic>
        <p:nvPicPr>
          <p:cNvPr id="79876" name="Picture 7" descr="C:\Documents and Settings\johnd\My Documents\Robotics\FTC, Vex\FTC 2008\2008 Tetrix Workshops\Tetrix H-W Workshop\Reduced  Photos for PP\too few screw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3398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8" descr="C:\Documents and Settings\johnd\My Documents\Robotics\FTC, Vex\FTC 2008\2008 Tetrix Workshops\Tetrix H-W Workshop\Reduced  Photos for PP\crooked construction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14800"/>
            <a:ext cx="3200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 and Grabbing</a:t>
            </a:r>
          </a:p>
        </p:txBody>
      </p:sp>
      <p:sp>
        <p:nvSpPr>
          <p:cNvPr id="8192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3124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Counterweights</a:t>
            </a:r>
            <a:r>
              <a:rPr lang="en-US" sz="2800" smtClean="0"/>
              <a:t> are hard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folHlink"/>
                </a:solidFill>
              </a:rPr>
              <a:t>Parallelogram arms</a:t>
            </a:r>
            <a:r>
              <a:rPr lang="en-US" sz="2800" smtClean="0"/>
              <a:t> are attractive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Rubber bands, Velcro, cable ties and rope </a:t>
            </a:r>
            <a:r>
              <a:rPr lang="en-US" sz="2800" smtClean="0">
                <a:solidFill>
                  <a:schemeClr val="hlink"/>
                </a:solidFill>
              </a:rPr>
              <a:t>are allowed</a:t>
            </a:r>
          </a:p>
        </p:txBody>
      </p:sp>
      <p:pic>
        <p:nvPicPr>
          <p:cNvPr id="81923" name="Picture 5" descr="C:\Documents and Settings\johnd\My Documents\Robotics\FTC, Vex\FTC 2008\2008 Tetrix Workshops\Tetrix H-W Workshop\Reduced  Photos for PP\Counterweight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362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 and Grabbing</a:t>
            </a:r>
          </a:p>
        </p:txBody>
      </p:sp>
      <p:sp>
        <p:nvSpPr>
          <p:cNvPr id="8397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31242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12” X 15” pad of </a:t>
            </a:r>
            <a:r>
              <a:rPr lang="en-US" sz="2800" smtClean="0">
                <a:solidFill>
                  <a:schemeClr val="hlink"/>
                </a:solidFill>
              </a:rPr>
              <a:t>gripper material</a:t>
            </a:r>
            <a:r>
              <a:rPr lang="en-US" sz="2800" smtClean="0"/>
              <a:t> is allowed</a:t>
            </a:r>
          </a:p>
          <a:p>
            <a:pPr eaLnBrk="1" hangingPunct="1"/>
            <a:r>
              <a:rPr lang="en-US" sz="2800" smtClean="0"/>
              <a:t>One piece of polycarbonate and one of aluminum –  12” X 24”</a:t>
            </a:r>
          </a:p>
          <a:p>
            <a:pPr eaLnBrk="1" hangingPunct="1"/>
            <a:r>
              <a:rPr lang="en-US" sz="2800" smtClean="0"/>
              <a:t>Be creative…</a:t>
            </a:r>
          </a:p>
        </p:txBody>
      </p:sp>
      <p:pic>
        <p:nvPicPr>
          <p:cNvPr id="83971" name="Picture 5" descr="C:\Documents and Settings\johnd\My Documents\Robotics\FTC, Vex\FTC 2008\2008 Tetrix Workshops\Tetrix H-W Workshop\Reduced  Photos for PP\Gripper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5080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 from Vex</a:t>
            </a:r>
          </a:p>
        </p:txBody>
      </p:sp>
      <p:sp>
        <p:nvSpPr>
          <p:cNvPr id="860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33600"/>
            <a:ext cx="7772400" cy="4343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Lego sensors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hlink"/>
                </a:solidFill>
              </a:rPr>
              <a:t>Hi-Technic sensors</a:t>
            </a:r>
            <a:r>
              <a:rPr lang="en-US" sz="2400" smtClean="0"/>
              <a:t> are allowed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More motors, servos, sensors, motors with feedback, etc.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Vex </a:t>
            </a:r>
            <a:r>
              <a:rPr lang="en-US" sz="2400" smtClean="0"/>
              <a:t>parts,</a:t>
            </a:r>
            <a:r>
              <a:rPr lang="en-US" sz="2400" smtClean="0">
                <a:solidFill>
                  <a:schemeClr val="hlink"/>
                </a:solidFill>
              </a:rPr>
              <a:t> Tetrix</a:t>
            </a:r>
            <a:r>
              <a:rPr lang="en-US" sz="2400" smtClean="0"/>
              <a:t> parts and </a:t>
            </a:r>
            <a:r>
              <a:rPr lang="en-US" sz="2400" smtClean="0">
                <a:solidFill>
                  <a:schemeClr val="hlink"/>
                </a:solidFill>
              </a:rPr>
              <a:t>Lego</a:t>
            </a:r>
            <a:r>
              <a:rPr lang="en-US" sz="2400" smtClean="0"/>
              <a:t> parts are allowed</a:t>
            </a:r>
          </a:p>
          <a:p>
            <a:pPr eaLnBrk="1" hangingPunct="1"/>
            <a:r>
              <a:rPr lang="en-US" sz="28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we are not in competition, we can use Vex or any other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Extras</a:t>
            </a:r>
          </a:p>
        </p:txBody>
      </p:sp>
      <p:sp>
        <p:nvSpPr>
          <p:cNvPr id="880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73152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We needed more screws than provided – but the </a:t>
            </a:r>
            <a:r>
              <a:rPr lang="en-US" sz="2400" smtClean="0">
                <a:solidFill>
                  <a:schemeClr val="tx2"/>
                </a:solidFill>
              </a:rPr>
              <a:t>new kit has more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that the </a:t>
            </a:r>
            <a:r>
              <a:rPr lang="en-US" sz="2400" smtClean="0">
                <a:solidFill>
                  <a:schemeClr val="hlink"/>
                </a:solidFill>
              </a:rPr>
              <a:t>5/16 inch 6-32 screws</a:t>
            </a:r>
            <a:r>
              <a:rPr lang="en-US" sz="2400" smtClean="0"/>
              <a:t> are very hard to find locally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Pitsco provides </a:t>
            </a:r>
            <a:r>
              <a:rPr lang="en-US" sz="2400" smtClean="0">
                <a:solidFill>
                  <a:schemeClr val="hlink"/>
                </a:solidFill>
              </a:rPr>
              <a:t>250 screws</a:t>
            </a:r>
            <a:r>
              <a:rPr lang="en-US" sz="2400" smtClean="0"/>
              <a:t> and only </a:t>
            </a:r>
            <a:r>
              <a:rPr lang="en-US" sz="2400" smtClean="0">
                <a:solidFill>
                  <a:schemeClr val="hlink"/>
                </a:solidFill>
              </a:rPr>
              <a:t>100</a:t>
            </a:r>
            <a:r>
              <a:rPr lang="en-US" sz="2400" smtClean="0"/>
              <a:t> </a:t>
            </a:r>
            <a:r>
              <a:rPr lang="en-US" sz="2400" smtClean="0">
                <a:solidFill>
                  <a:schemeClr val="hlink"/>
                </a:solidFill>
              </a:rPr>
              <a:t>nuts</a:t>
            </a:r>
            <a:r>
              <a:rPr lang="en-US" sz="2400" smtClean="0"/>
              <a:t>!  You’ll definitely need more of these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Better and more tools…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9011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84582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Check the FIRST Tech Challenge Forum site regularly.</a:t>
            </a:r>
          </a:p>
          <a:p>
            <a:pPr eaLnBrk="1" hangingPunct="1"/>
            <a:r>
              <a:rPr lang="en-US" sz="2800" smtClean="0">
                <a:hlinkClick r:id="rId3"/>
              </a:rPr>
              <a:t>http://forums.usfirst.org/forumdisplay.php?f=26</a:t>
            </a:r>
            <a:endParaRPr lang="en-US" sz="2800" smtClean="0"/>
          </a:p>
          <a:p>
            <a:pPr eaLnBrk="1" hangingPunct="1"/>
            <a:r>
              <a:rPr lang="en-US" sz="2800" smtClean="0"/>
              <a:t>Tetrix Creator’s Guide – lots of good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772400" cy="3505200"/>
          </a:xfrm>
        </p:spPr>
        <p:txBody>
          <a:bodyPr/>
          <a:lstStyle/>
          <a:p>
            <a:pPr eaLnBrk="1" hangingPunct="1"/>
            <a:r>
              <a:rPr lang="en-US" sz="2400" smtClean="0"/>
              <a:t>FIRST FTC Website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hlinkClick r:id="rId3"/>
              </a:rPr>
              <a:t>http://www.usfirst.org/community/FTC/</a:t>
            </a:r>
            <a:endParaRPr lang="en-US" sz="2000" smtClean="0"/>
          </a:p>
          <a:p>
            <a:pPr eaLnBrk="1" hangingPunct="1"/>
            <a:r>
              <a:rPr lang="en-US" sz="2400" smtClean="0"/>
              <a:t>Oregon Robotics and Outreach Program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hlinkClick r:id="rId4"/>
              </a:rPr>
              <a:t>http://www.ortop.org</a:t>
            </a:r>
            <a:endParaRPr lang="en-US" sz="2000" smtClean="0"/>
          </a:p>
          <a:p>
            <a:pPr eaLnBrk="1" hangingPunct="1"/>
            <a:r>
              <a:rPr lang="en-US" sz="2400" smtClean="0"/>
              <a:t>FTC Training at CMU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hlinkClick r:id="rId5"/>
              </a:rPr>
              <a:t>http://www.education.rec.ri.cmu.edu/content/events/ftc/</a:t>
            </a: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(The hardware portions of this site has been removed!)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Tetrix Kit Components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743200"/>
            <a:ext cx="7772400" cy="3389313"/>
          </a:xfrm>
        </p:spPr>
        <p:txBody>
          <a:bodyPr/>
          <a:lstStyle/>
          <a:p>
            <a:pPr eaLnBrk="1" hangingPunct="1"/>
            <a:r>
              <a:rPr lang="en-US" smtClean="0"/>
              <a:t>Tetrix Hardware</a:t>
            </a:r>
          </a:p>
          <a:p>
            <a:pPr eaLnBrk="1" hangingPunct="1"/>
            <a:r>
              <a:rPr lang="en-US" smtClean="0"/>
              <a:t>Lego Mindstorms NXT Education Kit</a:t>
            </a:r>
          </a:p>
          <a:p>
            <a:pPr eaLnBrk="1" hangingPunct="1"/>
            <a:r>
              <a:rPr lang="en-US" smtClean="0"/>
              <a:t>Software (RobotC, NXT-G and LabView)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Tetrix Hardware</a:t>
            </a:r>
          </a:p>
        </p:txBody>
      </p:sp>
      <p:pic>
        <p:nvPicPr>
          <p:cNvPr id="2662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21222391">
            <a:off x="3733800" y="3886200"/>
            <a:ext cx="4791075" cy="2428875"/>
          </a:xfrm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09600" y="2133600"/>
            <a:ext cx="76962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The Robot’s maximum dimensions at start of challenge:</a:t>
            </a:r>
          </a:p>
          <a:p>
            <a:pPr lvl="3">
              <a:buFontTx/>
              <a:buChar char="•"/>
            </a:pPr>
            <a:r>
              <a:rPr lang="en-US" sz="1800"/>
              <a:t>18” W x 18” L x 18” H</a:t>
            </a:r>
          </a:p>
          <a:p>
            <a:pPr>
              <a:buFontTx/>
              <a:buChar char="•"/>
            </a:pPr>
            <a:r>
              <a:rPr lang="en-US"/>
              <a:t>Tetrix kit (at registration): $900</a:t>
            </a:r>
          </a:p>
          <a:p>
            <a:pPr lvl="4"/>
            <a:r>
              <a:rPr lang="en-US"/>
              <a:t>	$450 for returning teams</a:t>
            </a:r>
            <a:br>
              <a:rPr lang="en-US"/>
            </a:br>
            <a:endParaRPr lang="en-US"/>
          </a:p>
          <a:p>
            <a:r>
              <a:rPr lang="en-US"/>
              <a:t>Developed by Pitsco and LEGO</a:t>
            </a:r>
          </a:p>
          <a:p>
            <a:r>
              <a:rPr lang="en-US"/>
              <a:t>Over 500 parts per kit</a:t>
            </a:r>
          </a:p>
          <a:p>
            <a:r>
              <a:rPr lang="en-US"/>
              <a:t>Subset of the parts</a:t>
            </a:r>
          </a:p>
          <a:p>
            <a:r>
              <a:rPr lang="en-US"/>
              <a:t>	pictured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Tips and Techniques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the Tetrix Hardware</a:t>
            </a:r>
          </a:p>
          <a:p>
            <a:pPr eaLnBrk="1" hangingPunct="1"/>
            <a:r>
              <a:rPr lang="en-US" smtClean="0"/>
              <a:t>Tools and such</a:t>
            </a:r>
          </a:p>
          <a:p>
            <a:pPr eaLnBrk="1" hangingPunct="1"/>
            <a:r>
              <a:rPr lang="en-US" smtClean="0"/>
              <a:t>Arms and grabbing</a:t>
            </a:r>
          </a:p>
          <a:p>
            <a:pPr eaLnBrk="1" hangingPunct="1"/>
            <a:r>
              <a:rPr lang="en-US" smtClean="0"/>
              <a:t>Connecting Lego pieces to Tetrix</a:t>
            </a:r>
          </a:p>
          <a:p>
            <a:pPr eaLnBrk="1" hangingPunct="1"/>
            <a:r>
              <a:rPr lang="en-US" smtClean="0"/>
              <a:t>Extras you might need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the Hardware compared to Vex</a:t>
            </a:r>
          </a:p>
        </p:txBody>
      </p:sp>
      <p:sp>
        <p:nvSpPr>
          <p:cNvPr id="3072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971800"/>
            <a:ext cx="39624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Tetrix system makes strong, rugged and robust ‘bots</a:t>
            </a:r>
          </a:p>
          <a:p>
            <a:pPr eaLnBrk="1" hangingPunct="1"/>
            <a:r>
              <a:rPr lang="en-US" sz="2800" smtClean="0"/>
              <a:t>Screws stay tight!</a:t>
            </a:r>
          </a:p>
          <a:p>
            <a:pPr eaLnBrk="1" hangingPunct="1"/>
            <a:r>
              <a:rPr lang="en-US" sz="2800" smtClean="0"/>
              <a:t>Grip screwheads with pliers</a:t>
            </a:r>
          </a:p>
        </p:txBody>
      </p:sp>
      <p:pic>
        <p:nvPicPr>
          <p:cNvPr id="30723" name="Picture 6" descr="C:\Documents and Settings\johnd\My Documents\Robotics\FTC, Vex\FTC 2008\2008 Tetrix Workshops\Tetrix H-W Workshop\Reduced  Photos for PP\screws and nut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3752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the Hardware compared to Vex</a:t>
            </a:r>
          </a:p>
        </p:txBody>
      </p:sp>
      <p:sp>
        <p:nvSpPr>
          <p:cNvPr id="3277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44958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Versatile hole patterns</a:t>
            </a:r>
          </a:p>
        </p:txBody>
      </p:sp>
      <p:pic>
        <p:nvPicPr>
          <p:cNvPr id="32771" name="Picture 7" descr="C:\Documents and Settings\johnd\My Documents\Robotics\FTC, Vex\FTC 2008\2008 Tetrix Workshops\Tetrix H-W Workshop\Reduced  Photos for PP\hole patterns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2390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10788</TotalTime>
  <Words>1070</Words>
  <Application>Microsoft PowerPoint</Application>
  <PresentationFormat>On-screen Show (4:3)</PresentationFormat>
  <Paragraphs>222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Tahoma</vt:lpstr>
      <vt:lpstr>Arial</vt:lpstr>
      <vt:lpstr>Wingdings</vt:lpstr>
      <vt:lpstr>Times New Roman</vt:lpstr>
      <vt:lpstr>Monotype Sorts</vt:lpstr>
      <vt:lpstr>Blends</vt:lpstr>
      <vt:lpstr>Blends</vt:lpstr>
      <vt:lpstr>Oregon Robotics Tournament and Outreach Program</vt:lpstr>
      <vt:lpstr>Instructor Contacts</vt:lpstr>
      <vt:lpstr>Today’s Goals</vt:lpstr>
      <vt:lpstr>Resources</vt:lpstr>
      <vt:lpstr>Tetrix Kit Components</vt:lpstr>
      <vt:lpstr>Tetrix Hardware</vt:lpstr>
      <vt:lpstr>Tips and Techniques</vt:lpstr>
      <vt:lpstr>Advantages of the Hardware compared to Vex</vt:lpstr>
      <vt:lpstr>Advantages of the Hardware compared to Vex</vt:lpstr>
      <vt:lpstr>Motors</vt:lpstr>
      <vt:lpstr>Motors</vt:lpstr>
      <vt:lpstr>Motors and Gears</vt:lpstr>
      <vt:lpstr>Servos</vt:lpstr>
      <vt:lpstr>Robust Servo Mounting</vt:lpstr>
      <vt:lpstr>Servos</vt:lpstr>
      <vt:lpstr>Servos</vt:lpstr>
      <vt:lpstr>Connecting Lego to Tetrix</vt:lpstr>
      <vt:lpstr>Tools, construction, and tips</vt:lpstr>
      <vt:lpstr>Tools, construction, and tips</vt:lpstr>
      <vt:lpstr>Tools, construction,  and tips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Battery management and electrical issues</vt:lpstr>
      <vt:lpstr>Pitfalls and Problems</vt:lpstr>
      <vt:lpstr>Pitfalls and Problems</vt:lpstr>
      <vt:lpstr>Pitfalls and Problems</vt:lpstr>
      <vt:lpstr>Pitfalls and Problems</vt:lpstr>
      <vt:lpstr>Pitfalls and Problems</vt:lpstr>
      <vt:lpstr>Arms and Grabbing</vt:lpstr>
      <vt:lpstr>Arms and Grabbing</vt:lpstr>
      <vt:lpstr>Differences from Vex</vt:lpstr>
      <vt:lpstr>Extras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FTC Workshop</dc:title>
  <dc:creator>Dale A. Jordan</dc:creator>
  <cp:lastModifiedBy>Marek</cp:lastModifiedBy>
  <cp:revision>565</cp:revision>
  <cp:lastPrinted>2001-07-17T18:34:44Z</cp:lastPrinted>
  <dcterms:created xsi:type="dcterms:W3CDTF">2001-03-09T00:36:33Z</dcterms:created>
  <dcterms:modified xsi:type="dcterms:W3CDTF">2009-06-29T22:56:22Z</dcterms:modified>
</cp:coreProperties>
</file>